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98" r:id="rId2"/>
    <p:sldId id="329" r:id="rId3"/>
    <p:sldId id="330" r:id="rId4"/>
    <p:sldId id="331" r:id="rId5"/>
    <p:sldId id="332" r:id="rId6"/>
    <p:sldId id="333" r:id="rId7"/>
    <p:sldId id="334" r:id="rId8"/>
    <p:sldId id="347" r:id="rId9"/>
    <p:sldId id="348" r:id="rId10"/>
    <p:sldId id="335" r:id="rId11"/>
    <p:sldId id="346" r:id="rId12"/>
    <p:sldId id="336" r:id="rId13"/>
    <p:sldId id="33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055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216D3-FE0A-4C35-B4B1-DBFB89756024}" v="1" dt="2020-11-07T04:56:31.361"/>
    <p1510:client id="{6023478D-BDBB-4449-A819-9E03DD0957CF}" v="4067" dt="2020-10-29T19:42:00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 err="1"/>
              <a:t>Gender</a:t>
            </a:r>
            <a:endParaRPr lang="tr-T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8E9-4EC5-BCA7-58F2A7C1FB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2C-4D68-8D2A-551A822365FB}"/>
              </c:ext>
            </c:extLst>
          </c:dPt>
          <c:cat>
            <c:strRef>
              <c:f>Sayfa1!$A$2:$A$3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67.599999999999994</c:v>
                </c:pt>
                <c:pt idx="1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9-4EC5-BCA7-58F2A7C1F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32824803149608"/>
          <c:y val="0.93797515145330024"/>
          <c:w val="0.17228100393700788"/>
          <c:h val="4.7962349411764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Hypertension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78-4315-9182-542BC41364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178-4315-9182-542BC41364EC}"/>
              </c:ext>
            </c:extLst>
          </c:dPt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64.8</c:v>
                </c:pt>
                <c:pt idx="1">
                  <c:v>35.200000000000003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8-4315-9182-542BC4136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Hyperlipidemia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41-48E3-8CE8-E9AF9E766A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41-48E3-8CE8-E9AF9E766A17}"/>
              </c:ext>
            </c:extLst>
          </c:dPt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15.8</c:v>
                </c:pt>
                <c:pt idx="1">
                  <c:v>74.2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BA-47DA-93A8-7C86B2225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Smoke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70-4490-8C3A-7FD547F7B5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70-4490-8C3A-7FD547F7B586}"/>
              </c:ext>
            </c:extLst>
          </c:dPt>
          <c:cat>
            <c:strRef>
              <c:f>Sayfa1!$A$2:$A$3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42.8</c:v>
                </c:pt>
                <c:pt idx="1">
                  <c:v>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3A-4555-97AD-B5AB0A0B8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52BC5-BBF8-4B6E-A251-3FAC69857547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3D041-78CE-40F7-9CF6-CE11F4E7A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35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17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80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88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99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02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2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6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97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03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7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2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F97B-3108-4BC0-89AD-6C2AC4F8E19E}" type="datetimeFigureOut">
              <a:rPr lang="tr-TR" smtClean="0"/>
              <a:t>2.06.2021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2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>
            <a:extLst>
              <a:ext uri="{FF2B5EF4-FFF2-40B4-BE49-F238E27FC236}">
                <a16:creationId xmlns:a16="http://schemas.microsoft.com/office/drawing/2014/main" id="{EC73955F-7CD2-413B-82AC-203BC8FA9FB1}"/>
              </a:ext>
            </a:extLst>
          </p:cNvPr>
          <p:cNvSpPr>
            <a:spLocks noGrp="1"/>
          </p:cNvSpPr>
          <p:nvPr/>
        </p:nvSpPr>
        <p:spPr>
          <a:xfrm>
            <a:off x="-115019" y="-200354"/>
            <a:ext cx="11243094" cy="2387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3200" dirty="0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8EADEDB-25FA-4FDC-AA92-9F1CFD0CA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548" y="2111805"/>
            <a:ext cx="9256451" cy="2682138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RELATIONSHIP BETWEEN HBA1C LEVEL </a:t>
            </a: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CORONARY ARTERY DISEASE SEVERITY IN PATIENTS UNDERGOING</a:t>
            </a: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CORONARY ANGIOGRAPHY</a:t>
            </a:r>
            <a:br>
              <a:rPr lang="tr-TR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Alt Başlık 3">
            <a:extLst>
              <a:ext uri="{FF2B5EF4-FFF2-40B4-BE49-F238E27FC236}">
                <a16:creationId xmlns:a16="http://schemas.microsoft.com/office/drawing/2014/main" id="{E9B10EF1-9FB4-4155-BCCD-D017278CE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718518"/>
            <a:ext cx="9144000" cy="1655762"/>
          </a:xfrm>
        </p:spPr>
        <p:txBody>
          <a:bodyPr/>
          <a:lstStyle/>
          <a:p>
            <a:r>
              <a:rPr lang="tr-TR" dirty="0" err="1"/>
              <a:t>Student</a:t>
            </a:r>
            <a:r>
              <a:rPr lang="tr-TR" dirty="0"/>
              <a:t> : Abdülkadir Altuntaş</a:t>
            </a:r>
          </a:p>
          <a:p>
            <a:r>
              <a:rPr lang="tr-TR" dirty="0" err="1"/>
              <a:t>Mentor</a:t>
            </a:r>
            <a:r>
              <a:rPr lang="tr-TR" dirty="0"/>
              <a:t> : Mahmut </a:t>
            </a:r>
            <a:r>
              <a:rPr lang="tr-TR" dirty="0" err="1"/>
              <a:t>Uluganyan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72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569401"/>
            <a:ext cx="9811040" cy="48740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cs typeface="Calibri"/>
            </a:endParaRPr>
          </a:p>
          <a:p>
            <a:endParaRPr lang="tr-TR" sz="18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0EE1B79A-DAA2-48E7-8947-ACA3A320BADB}"/>
              </a:ext>
            </a:extLst>
          </p:cNvPr>
          <p:cNvSpPr txBox="1"/>
          <p:nvPr/>
        </p:nvSpPr>
        <p:spPr>
          <a:xfrm>
            <a:off x="839788" y="2277057"/>
            <a:ext cx="1023066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It was determined that coronary artery disease involvement was more common in men (1.29±0.96) than in women (0.78±0.89). Apart from this, it was observed that there was a significant and negative relationship between HDL value and the number of occluded vessels. ( p&lt;0.001 r=-0.213</a:t>
            </a:r>
            <a:r>
              <a:rPr lang="tr-T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2803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E614BE-F9D1-420F-B80E-86D261EF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4475" y="400636"/>
            <a:ext cx="4222072" cy="1250611"/>
          </a:xfrm>
        </p:spPr>
        <p:txBody>
          <a:bodyPr>
            <a:normAutofit/>
          </a:bodyPr>
          <a:lstStyle/>
          <a:p>
            <a:r>
              <a:rPr lang="tr-TR" sz="3200" b="1" dirty="0" err="1">
                <a:solidFill>
                  <a:schemeClr val="bg1"/>
                </a:solidFill>
              </a:rPr>
              <a:t>Conclusion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C63F8F-05BF-4C9B-AEAC-E272FCEC8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1551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As a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en-US" dirty="0"/>
              <a:t>, in this study, we found that coronary artery involvement increased with the increase in HbA1c value. Thus, we have shown that long-term hyperglycemia increases the</a:t>
            </a:r>
            <a:r>
              <a:rPr lang="tr-TR" dirty="0"/>
              <a:t> </a:t>
            </a:r>
            <a:r>
              <a:rPr lang="tr-TR" dirty="0" err="1"/>
              <a:t>severity</a:t>
            </a:r>
            <a:r>
              <a:rPr lang="tr-TR" dirty="0"/>
              <a:t> </a:t>
            </a:r>
            <a:r>
              <a:rPr lang="en-US" dirty="0"/>
              <a:t>of coronary artery disease.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313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r>
              <a:rPr lang="tr-TR" b="1" dirty="0" err="1">
                <a:solidFill>
                  <a:schemeClr val="bg1"/>
                </a:solidFill>
              </a:rPr>
              <a:t>References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957589"/>
            <a:ext cx="9811040" cy="40401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tr-TR" sz="2200" dirty="0">
                <a:ea typeface="+mn-lt"/>
                <a:cs typeface="+mn-lt"/>
              </a:rPr>
              <a:t>1) </a:t>
            </a:r>
            <a:r>
              <a:rPr lang="tr-TR" sz="2200" dirty="0" err="1">
                <a:ea typeface="+mn-lt"/>
                <a:cs typeface="+mn-lt"/>
              </a:rPr>
              <a:t>Dülek</a:t>
            </a:r>
            <a:r>
              <a:rPr lang="tr-TR" sz="2200" dirty="0">
                <a:ea typeface="+mn-lt"/>
                <a:cs typeface="+mn-lt"/>
              </a:rPr>
              <a:t> H., Tuzcular Vural Z., Gönenç I. Kardiyovasküler Hastalıklarda Risk Faktörleri. </a:t>
            </a:r>
            <a:r>
              <a:rPr lang="tr-TR" sz="2200" dirty="0" err="1">
                <a:ea typeface="+mn-lt"/>
                <a:cs typeface="+mn-lt"/>
              </a:rPr>
              <a:t>Jour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Turk</a:t>
            </a:r>
            <a:r>
              <a:rPr lang="tr-TR" sz="2200" dirty="0">
                <a:ea typeface="+mn-lt"/>
                <a:cs typeface="+mn-lt"/>
              </a:rPr>
              <a:t> </a:t>
            </a:r>
            <a:r>
              <a:rPr lang="tr-TR" sz="2200" dirty="0" err="1">
                <a:ea typeface="+mn-lt"/>
                <a:cs typeface="+mn-lt"/>
              </a:rPr>
              <a:t>Fam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Phy</a:t>
            </a:r>
            <a:r>
              <a:rPr lang="tr-TR" sz="2200" dirty="0">
                <a:ea typeface="+mn-lt"/>
                <a:cs typeface="+mn-lt"/>
              </a:rPr>
              <a:t> 2018; 09 (2): 53-58.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/>
              <a:t>2) </a:t>
            </a:r>
            <a:r>
              <a:rPr lang="tr-TR" sz="2200" dirty="0" err="1">
                <a:ea typeface="+mn-lt"/>
                <a:cs typeface="+mn-lt"/>
              </a:rPr>
              <a:t>Gyberg</a:t>
            </a:r>
            <a:r>
              <a:rPr lang="tr-TR" sz="2200" dirty="0">
                <a:ea typeface="+mn-lt"/>
                <a:cs typeface="+mn-lt"/>
              </a:rPr>
              <a:t> V. </a:t>
            </a:r>
            <a:r>
              <a:rPr lang="tr-TR" sz="2200" dirty="0" err="1">
                <a:ea typeface="+mn-lt"/>
                <a:cs typeface="+mn-lt"/>
              </a:rPr>
              <a:t>Screening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For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Dysglycaemia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In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Patients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With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Coronary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Artery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Disease</a:t>
            </a:r>
            <a:r>
              <a:rPr lang="tr-TR" sz="2200" dirty="0">
                <a:ea typeface="+mn-lt"/>
                <a:cs typeface="+mn-lt"/>
              </a:rPr>
              <a:t> As </a:t>
            </a:r>
            <a:r>
              <a:rPr lang="tr-TR" sz="2200" dirty="0" err="1">
                <a:ea typeface="+mn-lt"/>
                <a:cs typeface="+mn-lt"/>
              </a:rPr>
              <a:t>Reflected</a:t>
            </a:r>
            <a:r>
              <a:rPr lang="tr-TR" sz="2200" dirty="0">
                <a:ea typeface="+mn-lt"/>
                <a:cs typeface="+mn-lt"/>
              </a:rPr>
              <a:t> </a:t>
            </a:r>
            <a:r>
              <a:rPr lang="tr-TR" sz="2200" dirty="0" err="1">
                <a:ea typeface="+mn-lt"/>
                <a:cs typeface="+mn-lt"/>
              </a:rPr>
              <a:t>By</a:t>
            </a:r>
            <a:r>
              <a:rPr lang="tr-TR" sz="2200" dirty="0">
                <a:ea typeface="+mn-lt"/>
                <a:cs typeface="+mn-lt"/>
              </a:rPr>
              <a:t> </a:t>
            </a:r>
            <a:r>
              <a:rPr lang="tr-TR" sz="2200" dirty="0" err="1">
                <a:ea typeface="+mn-lt"/>
                <a:cs typeface="+mn-lt"/>
              </a:rPr>
              <a:t>Fasting</a:t>
            </a:r>
            <a:r>
              <a:rPr lang="tr-TR" sz="2200" dirty="0">
                <a:ea typeface="+mn-lt"/>
                <a:cs typeface="+mn-lt"/>
              </a:rPr>
              <a:t> </a:t>
            </a:r>
            <a:r>
              <a:rPr lang="tr-TR" sz="2200" dirty="0" err="1">
                <a:ea typeface="+mn-lt"/>
                <a:cs typeface="+mn-lt"/>
              </a:rPr>
              <a:t>Glucose</a:t>
            </a:r>
            <a:r>
              <a:rPr lang="tr-TR" sz="2200" dirty="0">
                <a:ea typeface="+mn-lt"/>
                <a:cs typeface="+mn-lt"/>
              </a:rPr>
              <a:t>, Oral </a:t>
            </a:r>
            <a:r>
              <a:rPr lang="tr-TR" sz="2200" dirty="0" err="1">
                <a:ea typeface="+mn-lt"/>
                <a:cs typeface="+mn-lt"/>
              </a:rPr>
              <a:t>Glucose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Tolerance</a:t>
            </a:r>
            <a:r>
              <a:rPr lang="tr-TR" sz="2200" dirty="0">
                <a:ea typeface="+mn-lt"/>
                <a:cs typeface="+mn-lt"/>
              </a:rPr>
              <a:t> Test, </a:t>
            </a:r>
            <a:r>
              <a:rPr lang="tr-TR" sz="2200" dirty="0" err="1">
                <a:ea typeface="+mn-lt"/>
                <a:cs typeface="+mn-lt"/>
              </a:rPr>
              <a:t>And</a:t>
            </a:r>
            <a:r>
              <a:rPr lang="tr-TR" sz="2200" dirty="0">
                <a:ea typeface="+mn-lt"/>
                <a:cs typeface="+mn-lt"/>
              </a:rPr>
              <a:t> Hba1c: A Report </a:t>
            </a:r>
            <a:r>
              <a:rPr lang="tr-TR" sz="2200" dirty="0" err="1">
                <a:ea typeface="+mn-lt"/>
                <a:cs typeface="+mn-lt"/>
              </a:rPr>
              <a:t>From</a:t>
            </a:r>
            <a:r>
              <a:rPr lang="tr-TR" sz="2200" dirty="0">
                <a:ea typeface="+mn-lt"/>
                <a:cs typeface="+mn-lt"/>
              </a:rPr>
              <a:t> EUROASPIRE IV—A </a:t>
            </a:r>
            <a:r>
              <a:rPr lang="tr-TR" sz="2200" dirty="0" err="1">
                <a:ea typeface="+mn-lt"/>
                <a:cs typeface="+mn-lt"/>
              </a:rPr>
              <a:t>Survey</a:t>
            </a:r>
            <a:r>
              <a:rPr lang="tr-TR" sz="2200" dirty="0">
                <a:ea typeface="+mn-lt"/>
                <a:cs typeface="+mn-lt"/>
              </a:rPr>
              <a:t> </a:t>
            </a:r>
            <a:r>
              <a:rPr lang="tr-TR" sz="2200" dirty="0" err="1">
                <a:ea typeface="+mn-lt"/>
                <a:cs typeface="+mn-lt"/>
              </a:rPr>
              <a:t>From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The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European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Society</a:t>
            </a:r>
            <a:r>
              <a:rPr lang="tr-TR" sz="2200" dirty="0">
                <a:ea typeface="+mn-lt"/>
                <a:cs typeface="+mn-lt"/>
              </a:rPr>
              <a:t> Of </a:t>
            </a:r>
            <a:r>
              <a:rPr lang="tr-TR" sz="2200" dirty="0" err="1">
                <a:ea typeface="+mn-lt"/>
                <a:cs typeface="+mn-lt"/>
              </a:rPr>
              <a:t>Cardiology</a:t>
            </a:r>
            <a:r>
              <a:rPr lang="tr-TR" sz="2200" dirty="0">
                <a:ea typeface="+mn-lt"/>
                <a:cs typeface="+mn-lt"/>
              </a:rPr>
              <a:t>. </a:t>
            </a:r>
            <a:r>
              <a:rPr lang="tr-TR" sz="2200" dirty="0" err="1">
                <a:ea typeface="+mn-lt"/>
                <a:cs typeface="+mn-lt"/>
              </a:rPr>
              <a:t>European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Heart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Journal</a:t>
            </a:r>
            <a:r>
              <a:rPr lang="tr-TR" sz="2200" dirty="0">
                <a:ea typeface="+mn-lt"/>
                <a:cs typeface="+mn-lt"/>
              </a:rPr>
              <a:t>; 2015 [cited5Dec.2019];36: 1171–1177.</a:t>
            </a:r>
          </a:p>
          <a:p>
            <a:pPr marL="0" indent="0">
              <a:buNone/>
            </a:pPr>
            <a:endParaRPr lang="tr-TR" sz="2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tr-TR" sz="2200" dirty="0">
                <a:ea typeface="+mn-lt"/>
                <a:cs typeface="+mn-lt"/>
              </a:rPr>
              <a:t>3)  </a:t>
            </a:r>
            <a:r>
              <a:rPr lang="tr-TR" sz="2200" dirty="0" err="1">
                <a:ea typeface="+mn-lt"/>
                <a:cs typeface="+mn-lt"/>
              </a:rPr>
              <a:t>Cho</a:t>
            </a:r>
            <a:r>
              <a:rPr lang="tr-TR" sz="2200" dirty="0">
                <a:ea typeface="+mn-lt"/>
                <a:cs typeface="+mn-lt"/>
              </a:rPr>
              <a:t>, Y., </a:t>
            </a:r>
            <a:r>
              <a:rPr lang="tr-TR" sz="2200" dirty="0" err="1">
                <a:ea typeface="+mn-lt"/>
                <a:cs typeface="+mn-lt"/>
              </a:rPr>
              <a:t>Ann</a:t>
            </a:r>
            <a:r>
              <a:rPr lang="tr-TR" sz="2200" dirty="0">
                <a:ea typeface="+mn-lt"/>
                <a:cs typeface="+mn-lt"/>
              </a:rPr>
              <a:t>, S.H., </a:t>
            </a:r>
            <a:r>
              <a:rPr lang="tr-TR" sz="2200" dirty="0" err="1">
                <a:ea typeface="+mn-lt"/>
                <a:cs typeface="+mn-lt"/>
              </a:rPr>
              <a:t>Won</a:t>
            </a:r>
            <a:r>
              <a:rPr lang="tr-TR" sz="2200" dirty="0">
                <a:ea typeface="+mn-lt"/>
                <a:cs typeface="+mn-lt"/>
              </a:rPr>
              <a:t>, K. et al. </a:t>
            </a:r>
            <a:r>
              <a:rPr lang="tr-TR" sz="2200" dirty="0" err="1">
                <a:ea typeface="+mn-lt"/>
                <a:cs typeface="+mn-lt"/>
              </a:rPr>
              <a:t>Association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Between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İnsulin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Resistance</a:t>
            </a:r>
            <a:r>
              <a:rPr lang="tr-TR" sz="2200" dirty="0">
                <a:ea typeface="+mn-lt"/>
                <a:cs typeface="+mn-lt"/>
              </a:rPr>
              <a:t>, </a:t>
            </a:r>
            <a:r>
              <a:rPr lang="tr-TR" sz="2200" dirty="0" err="1">
                <a:ea typeface="+mn-lt"/>
                <a:cs typeface="+mn-lt"/>
              </a:rPr>
              <a:t>Hyperglycemia</a:t>
            </a:r>
            <a:r>
              <a:rPr lang="tr-TR" sz="2200" dirty="0">
                <a:ea typeface="+mn-lt"/>
                <a:cs typeface="+mn-lt"/>
              </a:rPr>
              <a:t>, </a:t>
            </a:r>
            <a:r>
              <a:rPr lang="tr-TR" sz="2200" dirty="0" err="1">
                <a:ea typeface="+mn-lt"/>
                <a:cs typeface="+mn-lt"/>
              </a:rPr>
              <a:t>And</a:t>
            </a:r>
            <a:r>
              <a:rPr lang="tr-TR" sz="2200" dirty="0">
                <a:ea typeface="+mn-lt"/>
                <a:cs typeface="+mn-lt"/>
              </a:rPr>
              <a:t> </a:t>
            </a:r>
            <a:r>
              <a:rPr lang="tr-TR" sz="2200" dirty="0" err="1">
                <a:ea typeface="+mn-lt"/>
                <a:cs typeface="+mn-lt"/>
              </a:rPr>
              <a:t>Coronary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Artery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Disease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According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To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The</a:t>
            </a:r>
            <a:r>
              <a:rPr lang="tr-TR" sz="2200" dirty="0">
                <a:ea typeface="+mn-lt"/>
                <a:cs typeface="+mn-lt"/>
              </a:rPr>
              <a:t> Presence Of </a:t>
            </a:r>
            <a:r>
              <a:rPr lang="tr-TR" sz="2200" dirty="0" err="1">
                <a:ea typeface="+mn-lt"/>
                <a:cs typeface="+mn-lt"/>
              </a:rPr>
              <a:t>Diabetes</a:t>
            </a:r>
            <a:r>
              <a:rPr lang="tr-TR" sz="2200" dirty="0">
                <a:ea typeface="+mn-lt"/>
                <a:cs typeface="+mn-lt"/>
              </a:rPr>
              <a:t>. </a:t>
            </a:r>
            <a:r>
              <a:rPr lang="tr-TR" sz="2200" dirty="0" err="1">
                <a:ea typeface="+mn-lt"/>
                <a:cs typeface="+mn-lt"/>
              </a:rPr>
              <a:t>Sci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Rep</a:t>
            </a:r>
            <a:r>
              <a:rPr lang="tr-TR" sz="2200" dirty="0">
                <a:ea typeface="+mn-lt"/>
                <a:cs typeface="+mn-lt"/>
              </a:rPr>
              <a:t> 9, 6129 (2019).</a:t>
            </a:r>
          </a:p>
          <a:p>
            <a:pPr marL="0" indent="0">
              <a:buNone/>
            </a:pPr>
            <a:endParaRPr lang="tr-TR" sz="2200" dirty="0">
              <a:ea typeface="+mn-lt"/>
              <a:cs typeface="+mn-lt"/>
            </a:endParaRPr>
          </a:p>
          <a:p>
            <a:pPr>
              <a:buNone/>
            </a:pPr>
            <a:r>
              <a:rPr lang="tr-TR" sz="2200" dirty="0">
                <a:ea typeface="+mn-lt"/>
                <a:cs typeface="+mn-lt"/>
              </a:rPr>
              <a:t>4)  </a:t>
            </a:r>
            <a:r>
              <a:rPr lang="tr-TR" sz="2200" dirty="0" err="1">
                <a:ea typeface="+mn-lt"/>
                <a:cs typeface="+mn-lt"/>
              </a:rPr>
              <a:t>Havakuk</a:t>
            </a:r>
            <a:r>
              <a:rPr lang="tr-TR" sz="2200" dirty="0">
                <a:ea typeface="+mn-lt"/>
                <a:cs typeface="+mn-lt"/>
              </a:rPr>
              <a:t> O. </a:t>
            </a:r>
            <a:r>
              <a:rPr lang="tr-TR" sz="2200" dirty="0" err="1">
                <a:ea typeface="+mn-lt"/>
                <a:cs typeface="+mn-lt"/>
              </a:rPr>
              <a:t>Banai</a:t>
            </a:r>
            <a:r>
              <a:rPr lang="tr-TR" sz="2200" dirty="0">
                <a:ea typeface="+mn-lt"/>
                <a:cs typeface="+mn-lt"/>
              </a:rPr>
              <a:t> S. </a:t>
            </a:r>
            <a:r>
              <a:rPr lang="tr-TR" sz="2200" dirty="0" err="1">
                <a:ea typeface="+mn-lt"/>
                <a:cs typeface="+mn-lt"/>
              </a:rPr>
              <a:t>Halkin</a:t>
            </a:r>
            <a:r>
              <a:rPr lang="tr-TR" sz="2200" dirty="0">
                <a:ea typeface="+mn-lt"/>
                <a:cs typeface="+mn-lt"/>
              </a:rPr>
              <a:t> A. </a:t>
            </a:r>
            <a:r>
              <a:rPr lang="tr-TR" sz="2200" dirty="0" err="1">
                <a:ea typeface="+mn-lt"/>
                <a:cs typeface="+mn-lt"/>
              </a:rPr>
              <a:t>Konigstein</a:t>
            </a:r>
            <a:r>
              <a:rPr lang="tr-TR" sz="2200" dirty="0">
                <a:ea typeface="+mn-lt"/>
                <a:cs typeface="+mn-lt"/>
              </a:rPr>
              <a:t> M. Ben Assa E. </a:t>
            </a:r>
            <a:r>
              <a:rPr lang="tr-TR" sz="2200" dirty="0" err="1">
                <a:ea typeface="+mn-lt"/>
                <a:cs typeface="+mn-lt"/>
              </a:rPr>
              <a:t>Berliner</a:t>
            </a:r>
            <a:r>
              <a:rPr lang="tr-TR" sz="2200" dirty="0">
                <a:ea typeface="+mn-lt"/>
                <a:cs typeface="+mn-lt"/>
              </a:rPr>
              <a:t> S. </a:t>
            </a:r>
            <a:r>
              <a:rPr lang="tr-TR" sz="2200" dirty="0" err="1">
                <a:ea typeface="+mn-lt"/>
                <a:cs typeface="+mn-lt"/>
              </a:rPr>
              <a:t>Ziv</a:t>
            </a:r>
            <a:r>
              <a:rPr lang="tr-TR" sz="2200" dirty="0">
                <a:ea typeface="+mn-lt"/>
                <a:cs typeface="+mn-lt"/>
              </a:rPr>
              <a:t>-Baran T. </a:t>
            </a:r>
            <a:r>
              <a:rPr lang="tr-TR" sz="2200" dirty="0" err="1">
                <a:ea typeface="+mn-lt"/>
                <a:cs typeface="+mn-lt"/>
              </a:rPr>
              <a:t>Elbaz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M.Revivo</a:t>
            </a:r>
            <a:r>
              <a:rPr lang="tr-TR" sz="2200" dirty="0">
                <a:ea typeface="+mn-lt"/>
                <a:cs typeface="+mn-lt"/>
              </a:rPr>
              <a:t> M. Keren G. </a:t>
            </a:r>
            <a:r>
              <a:rPr lang="tr-TR" sz="2200" dirty="0" err="1">
                <a:ea typeface="+mn-lt"/>
                <a:cs typeface="+mn-lt"/>
              </a:rPr>
              <a:t>Finkelstein</a:t>
            </a:r>
            <a:r>
              <a:rPr lang="tr-TR" sz="2200" dirty="0">
                <a:ea typeface="+mn-lt"/>
                <a:cs typeface="+mn-lt"/>
              </a:rPr>
              <a:t> A. </a:t>
            </a:r>
            <a:r>
              <a:rPr lang="tr-TR" sz="2200" dirty="0" err="1">
                <a:ea typeface="+mn-lt"/>
                <a:cs typeface="+mn-lt"/>
              </a:rPr>
              <a:t>HbA</a:t>
            </a:r>
            <a:r>
              <a:rPr lang="tr-TR" sz="2200" dirty="0">
                <a:ea typeface="+mn-lt"/>
                <a:cs typeface="+mn-lt"/>
              </a:rPr>
              <a:t> 1c </a:t>
            </a:r>
            <a:r>
              <a:rPr lang="tr-TR" sz="2200" dirty="0" err="1">
                <a:ea typeface="+mn-lt"/>
                <a:cs typeface="+mn-lt"/>
              </a:rPr>
              <a:t>Levels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and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Long-Term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Mortality</a:t>
            </a:r>
            <a:r>
              <a:rPr lang="tr-TR" sz="2200" dirty="0">
                <a:ea typeface="+mn-lt"/>
                <a:cs typeface="+mn-lt"/>
              </a:rPr>
              <a:t> in </a:t>
            </a:r>
            <a:r>
              <a:rPr lang="tr-TR" sz="2200" dirty="0" err="1">
                <a:ea typeface="+mn-lt"/>
                <a:cs typeface="+mn-lt"/>
              </a:rPr>
              <a:t>Patients</a:t>
            </a:r>
            <a:r>
              <a:rPr lang="tr-TR" sz="2200" dirty="0">
                <a:ea typeface="+mn-lt"/>
                <a:cs typeface="+mn-lt"/>
              </a:rPr>
              <a:t> </a:t>
            </a:r>
            <a:r>
              <a:rPr lang="tr-TR" sz="2200" dirty="0" err="1">
                <a:ea typeface="+mn-lt"/>
                <a:cs typeface="+mn-lt"/>
              </a:rPr>
              <a:t>Undergoing</a:t>
            </a:r>
            <a:r>
              <a:rPr lang="tr-TR" sz="2200" dirty="0">
                <a:ea typeface="+mn-lt"/>
                <a:cs typeface="+mn-lt"/>
              </a:rPr>
              <a:t> </a:t>
            </a:r>
            <a:r>
              <a:rPr lang="tr-TR" sz="2200" dirty="0" err="1">
                <a:ea typeface="+mn-lt"/>
                <a:cs typeface="+mn-lt"/>
              </a:rPr>
              <a:t>Coronary</a:t>
            </a:r>
            <a:r>
              <a:rPr lang="tr-TR" sz="2200" dirty="0">
                <a:ea typeface="+mn-lt"/>
                <a:cs typeface="+mn-lt"/>
              </a:rPr>
              <a:t> </a:t>
            </a:r>
            <a:r>
              <a:rPr lang="tr-TR" sz="2200" dirty="0" err="1">
                <a:ea typeface="+mn-lt"/>
                <a:cs typeface="+mn-lt"/>
              </a:rPr>
              <a:t>Angiography</a:t>
            </a:r>
            <a:r>
              <a:rPr lang="tr-TR" sz="2200" dirty="0">
                <a:ea typeface="+mn-lt"/>
                <a:cs typeface="+mn-lt"/>
              </a:rPr>
              <a:t>. 2016;134:101-106</a:t>
            </a:r>
            <a:endParaRPr lang="tr-TR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251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>
            <a:extLst>
              <a:ext uri="{FF2B5EF4-FFF2-40B4-BE49-F238E27FC236}">
                <a16:creationId xmlns:a16="http://schemas.microsoft.com/office/drawing/2014/main" id="{BEF30881-916E-424C-9B05-13C80BB1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354" y="2327090"/>
            <a:ext cx="5367291" cy="806727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Thank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listening</a:t>
            </a:r>
            <a:r>
              <a:rPr lang="tr-TR" dirty="0"/>
              <a:t>..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tr-TR" dirty="0">
              <a:ea typeface="+mn-lt"/>
              <a:cs typeface="+mn-lt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118F1E9C-1814-428D-992E-9C8784B63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481" y="3635282"/>
            <a:ext cx="6873036" cy="281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8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+mj-lt"/>
                <a:cs typeface="+mj-lt"/>
              </a:rPr>
              <a:t>What is coronary artery disease?</a:t>
            </a:r>
            <a:endParaRPr lang="tr-TR" sz="3200" b="1" dirty="0">
              <a:solidFill>
                <a:schemeClr val="bg1"/>
              </a:solidFill>
              <a:ea typeface="+mj-lt"/>
              <a:cs typeface="+mj-lt"/>
            </a:endParaRP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503F7912-909E-4CCB-815C-86DE449C4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650" y="1754604"/>
            <a:ext cx="3867856" cy="4351338"/>
          </a:xfrm>
        </p:spPr>
      </p:pic>
      <p:sp>
        <p:nvSpPr>
          <p:cNvPr id="18" name="Metin kutusu 17">
            <a:extLst>
              <a:ext uri="{FF2B5EF4-FFF2-40B4-BE49-F238E27FC236}">
                <a16:creationId xmlns:a16="http://schemas.microsoft.com/office/drawing/2014/main" id="{2C8E7256-085C-468D-B463-F601B68BA52F}"/>
              </a:ext>
            </a:extLst>
          </p:cNvPr>
          <p:cNvSpPr txBox="1"/>
          <p:nvPr/>
        </p:nvSpPr>
        <p:spPr>
          <a:xfrm>
            <a:off x="1005396" y="2410261"/>
            <a:ext cx="60945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Coronary artery disease is the general name of the diseases that occur as a result of narrowing or occlusion of the arteries that feed the heart and called the coronary arteries.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6330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err="1">
                <a:solidFill>
                  <a:schemeClr val="bg1"/>
                </a:solidFill>
              </a:rPr>
              <a:t>What</a:t>
            </a:r>
            <a:r>
              <a:rPr lang="tr-TR" sz="3200" b="1" dirty="0">
                <a:solidFill>
                  <a:schemeClr val="bg1"/>
                </a:solidFill>
              </a:rPr>
              <a:t> is HbA1c?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latin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b="1" dirty="0">
              <a:latin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F30EC28-C941-44F4-999F-383111D21136}"/>
              </a:ext>
            </a:extLst>
          </p:cNvPr>
          <p:cNvSpPr txBox="1"/>
          <p:nvPr/>
        </p:nvSpPr>
        <p:spPr>
          <a:xfrm>
            <a:off x="508246" y="2505670"/>
            <a:ext cx="60945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HbA1c; It is the glycosylated hemoglobin value that allows reaching the 2-3 month average level of blood glucose level. Being high is a sign of high blood sugar for a long time.</a:t>
            </a:r>
            <a:endParaRPr lang="tr-TR" sz="2800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6AFFC53B-8516-48C0-98D1-D710B5DCF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614" y="2198139"/>
            <a:ext cx="5409464" cy="360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957589"/>
            <a:ext cx="9811040" cy="4040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29905459-0855-49CE-A064-C06B81849FD8}"/>
              </a:ext>
            </a:extLst>
          </p:cNvPr>
          <p:cNvSpPr txBox="1"/>
          <p:nvPr/>
        </p:nvSpPr>
        <p:spPr>
          <a:xfrm>
            <a:off x="839789" y="1957590"/>
            <a:ext cx="1091424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Prolonged hyperglycemia triggers vascular wall damage, and hemodynamic changes, inflammatory response and endothelial dysfunction may result in complications.</a:t>
            </a:r>
            <a:endParaRPr lang="tr-TR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Because of these results, we planned to conduct a study on the connection between HbA1c and coronary artery disease.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0024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is our goal in this study?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73340" y="2080928"/>
            <a:ext cx="9811040" cy="4040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800" dirty="0" err="1">
                <a:ea typeface="+mn-lt"/>
                <a:cs typeface="+mn-lt"/>
              </a:rPr>
              <a:t>Coronary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anjiography</a:t>
            </a:r>
            <a:r>
              <a:rPr lang="tr-TR" sz="2800" dirty="0">
                <a:ea typeface="+mn-lt"/>
                <a:cs typeface="+mn-lt"/>
              </a:rPr>
              <a:t> is a </a:t>
            </a:r>
            <a:r>
              <a:rPr lang="tr-TR" sz="2800" dirty="0" err="1">
                <a:ea typeface="+mn-lt"/>
                <a:cs typeface="+mn-lt"/>
              </a:rPr>
              <a:t>way</a:t>
            </a:r>
            <a:r>
              <a:rPr lang="tr-TR" sz="2800" dirty="0">
                <a:ea typeface="+mn-lt"/>
                <a:cs typeface="+mn-lt"/>
              </a:rPr>
              <a:t> of </a:t>
            </a:r>
            <a:r>
              <a:rPr lang="tr-TR" sz="2800" dirty="0" err="1">
                <a:ea typeface="+mn-lt"/>
                <a:cs typeface="+mn-lt"/>
              </a:rPr>
              <a:t>showing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damage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to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the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coronary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arteries</a:t>
            </a:r>
            <a:r>
              <a:rPr lang="tr-TR" sz="2800" dirty="0">
                <a:ea typeface="+mn-lt"/>
                <a:cs typeface="+mn-lt"/>
              </a:rPr>
              <a:t>. </a:t>
            </a:r>
            <a:r>
              <a:rPr lang="tr-TR" sz="2800" dirty="0" err="1">
                <a:ea typeface="+mn-lt"/>
                <a:cs typeface="+mn-lt"/>
              </a:rPr>
              <a:t>It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detects</a:t>
            </a:r>
            <a:r>
              <a:rPr lang="tr-TR" sz="2800" dirty="0">
                <a:ea typeface="+mn-lt"/>
                <a:cs typeface="+mn-lt"/>
              </a:rPr>
              <a:t> not </a:t>
            </a:r>
            <a:r>
              <a:rPr lang="tr-TR" sz="2800" dirty="0" err="1">
                <a:ea typeface="+mn-lt"/>
                <a:cs typeface="+mn-lt"/>
              </a:rPr>
              <a:t>only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the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problems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reflected</a:t>
            </a:r>
            <a:r>
              <a:rPr lang="tr-TR" sz="2800" dirty="0">
                <a:ea typeface="+mn-lt"/>
                <a:cs typeface="+mn-lt"/>
              </a:rPr>
              <a:t> in </a:t>
            </a:r>
            <a:r>
              <a:rPr lang="tr-TR" sz="2800" dirty="0" err="1">
                <a:ea typeface="+mn-lt"/>
                <a:cs typeface="+mn-lt"/>
              </a:rPr>
              <a:t>the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clinic</a:t>
            </a:r>
            <a:r>
              <a:rPr lang="tr-TR" sz="2800" dirty="0">
                <a:ea typeface="+mn-lt"/>
                <a:cs typeface="+mn-lt"/>
              </a:rPr>
              <a:t>, but </a:t>
            </a:r>
            <a:r>
              <a:rPr lang="tr-TR" sz="2800" dirty="0" err="1">
                <a:ea typeface="+mn-lt"/>
                <a:cs typeface="+mn-lt"/>
              </a:rPr>
              <a:t>also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the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damages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that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are</a:t>
            </a:r>
            <a:r>
              <a:rPr lang="tr-TR" sz="2800" dirty="0">
                <a:ea typeface="+mn-lt"/>
                <a:cs typeface="+mn-lt"/>
              </a:rPr>
              <a:t> not </a:t>
            </a:r>
            <a:r>
              <a:rPr lang="tr-TR" sz="2800" dirty="0" err="1">
                <a:ea typeface="+mn-lt"/>
                <a:cs typeface="+mn-lt"/>
              </a:rPr>
              <a:t>reflected</a:t>
            </a:r>
            <a:r>
              <a:rPr lang="tr-TR" sz="2800" dirty="0">
                <a:ea typeface="+mn-lt"/>
                <a:cs typeface="+mn-lt"/>
              </a:rPr>
              <a:t> in </a:t>
            </a:r>
            <a:r>
              <a:rPr lang="tr-TR" sz="2800" dirty="0" err="1">
                <a:ea typeface="+mn-lt"/>
                <a:cs typeface="+mn-lt"/>
              </a:rPr>
              <a:t>the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clinic</a:t>
            </a:r>
            <a:r>
              <a:rPr lang="tr-TR" sz="2800" dirty="0">
                <a:ea typeface="+mn-lt"/>
                <a:cs typeface="+mn-lt"/>
              </a:rPr>
              <a:t> but </a:t>
            </a:r>
            <a:r>
              <a:rPr lang="tr-TR" sz="2800" dirty="0" err="1">
                <a:ea typeface="+mn-lt"/>
                <a:cs typeface="+mn-lt"/>
              </a:rPr>
              <a:t>pose</a:t>
            </a:r>
            <a:r>
              <a:rPr lang="tr-TR" sz="2800" dirty="0">
                <a:ea typeface="+mn-lt"/>
                <a:cs typeface="+mn-lt"/>
              </a:rPr>
              <a:t> a risk </a:t>
            </a:r>
            <a:r>
              <a:rPr lang="tr-TR" sz="2800" dirty="0" err="1">
                <a:ea typeface="+mn-lt"/>
                <a:cs typeface="+mn-lt"/>
              </a:rPr>
              <a:t>for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the</a:t>
            </a:r>
            <a:r>
              <a:rPr lang="tr-TR" sz="2800" dirty="0">
                <a:ea typeface="+mn-lt"/>
                <a:cs typeface="+mn-lt"/>
              </a:rPr>
              <a:t> </a:t>
            </a:r>
            <a:r>
              <a:rPr lang="tr-TR" sz="2800" dirty="0" err="1">
                <a:ea typeface="+mn-lt"/>
                <a:cs typeface="+mn-lt"/>
              </a:rPr>
              <a:t>patient</a:t>
            </a:r>
            <a:r>
              <a:rPr lang="tr-TR" sz="2800">
                <a:ea typeface="+mn-lt"/>
                <a:cs typeface="+mn-lt"/>
              </a:rPr>
              <a:t>. </a:t>
            </a:r>
            <a:r>
              <a:rPr lang="en-US" sz="2800">
                <a:ea typeface="+mn-lt"/>
                <a:cs typeface="+mn-lt"/>
              </a:rPr>
              <a:t>In </a:t>
            </a:r>
            <a:r>
              <a:rPr lang="en-US" sz="2800" dirty="0">
                <a:ea typeface="+mn-lt"/>
                <a:cs typeface="+mn-lt"/>
              </a:rPr>
              <a:t>this study, we aimed to determine the relationship between HbA1c value and coronary artery involvement.</a:t>
            </a:r>
            <a:endParaRPr lang="tr-TR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978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r>
              <a:rPr lang="tr-TR" b="1" dirty="0" err="1">
                <a:solidFill>
                  <a:schemeClr val="bg1"/>
                </a:solidFill>
              </a:rPr>
              <a:t>Material</a:t>
            </a:r>
            <a:r>
              <a:rPr lang="tr-TR" b="1" dirty="0">
                <a:solidFill>
                  <a:schemeClr val="bg1"/>
                </a:solidFill>
              </a:rPr>
              <a:t>/</a:t>
            </a:r>
            <a:r>
              <a:rPr lang="tr-TR" b="1" dirty="0" err="1">
                <a:solidFill>
                  <a:schemeClr val="bg1"/>
                </a:solidFill>
              </a:rPr>
              <a:t>Method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957589"/>
            <a:ext cx="9811040" cy="4040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20B0604020202020204" pitchFamily="34" charset="0"/>
              <a:buChar char="Ø"/>
            </a:pPr>
            <a:endParaRPr lang="tr-TR" sz="2400" dirty="0">
              <a:ea typeface="+mn-lt"/>
              <a:cs typeface="+mn-lt"/>
            </a:endParaRPr>
          </a:p>
          <a:p>
            <a:pPr marL="285750" indent="-285750">
              <a:buFont typeface="Wingdings" panose="020B0604020202020204" pitchFamily="34" charset="0"/>
              <a:buChar char="Ø"/>
            </a:pPr>
            <a:r>
              <a:rPr lang="en-US" sz="2800" dirty="0">
                <a:cs typeface="Calibri" panose="020F0502020204030204"/>
              </a:rPr>
              <a:t>In our study, we retrospectively recruited patients aged 30-90 who underwent coronary angiography at </a:t>
            </a:r>
            <a:r>
              <a:rPr lang="en-US" sz="2800" dirty="0" err="1">
                <a:cs typeface="Calibri" panose="020F0502020204030204"/>
              </a:rPr>
              <a:t>Bezmialem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 dirty="0" err="1">
                <a:cs typeface="Calibri" panose="020F0502020204030204"/>
              </a:rPr>
              <a:t>Vakıf</a:t>
            </a:r>
            <a:r>
              <a:rPr lang="en-US" sz="2800" dirty="0">
                <a:cs typeface="Calibri" panose="020F0502020204030204"/>
              </a:rPr>
              <a:t> University Medical Faculty Hospital between April 2019 and April 2020. The data of the patients were made over the archive data. All analyzes were analyzed and reported at the α=0.05 significance level in the IBM SPSS statistics 20.0 program.</a:t>
            </a:r>
            <a:endParaRPr lang="tr-TR" sz="2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1300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r>
              <a:rPr lang="tr-TR" b="1" dirty="0" err="1">
                <a:solidFill>
                  <a:schemeClr val="bg1"/>
                </a:solidFill>
              </a:rPr>
              <a:t>Results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785060"/>
            <a:ext cx="9811040" cy="42127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ea typeface="+mn-lt"/>
                <a:cs typeface="+mn-lt"/>
              </a:rPr>
              <a:t>During our study, we screened a patient group of 1233 people. 67.6% are male, 32.4% are female. 64.8% of the patients have hypertension. 15.8% have hyperlipidemia. 42.8% of the patients smoke. In our study with 620 people whose HbA1c value and number of occluded vessels could be determined, we found a significant and positive relationship between HbA1c value and the number of occluded vessels. ( p&lt;0.001 r=0.144)</a:t>
            </a:r>
            <a:endParaRPr lang="tr-TR" sz="2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300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k 6">
            <a:extLst>
              <a:ext uri="{FF2B5EF4-FFF2-40B4-BE49-F238E27FC236}">
                <a16:creationId xmlns:a16="http://schemas.microsoft.com/office/drawing/2014/main" id="{5EEE1D88-484F-4597-AB5A-C9A1AE84B6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2788722"/>
              </p:ext>
            </p:extLst>
          </p:nvPr>
        </p:nvGraphicFramePr>
        <p:xfrm>
          <a:off x="132177" y="1536413"/>
          <a:ext cx="6384033" cy="4855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fik 18">
            <a:extLst>
              <a:ext uri="{FF2B5EF4-FFF2-40B4-BE49-F238E27FC236}">
                <a16:creationId xmlns:a16="http://schemas.microsoft.com/office/drawing/2014/main" id="{0996FDAC-1E91-43A8-9EBF-12E92FBF44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3657885"/>
              </p:ext>
            </p:extLst>
          </p:nvPr>
        </p:nvGraphicFramePr>
        <p:xfrm>
          <a:off x="5070137" y="1536413"/>
          <a:ext cx="7210640" cy="4855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5571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>
            <a:extLst>
              <a:ext uri="{FF2B5EF4-FFF2-40B4-BE49-F238E27FC236}">
                <a16:creationId xmlns:a16="http://schemas.microsoft.com/office/drawing/2014/main" id="{1FD0E684-98A7-43D0-AA85-3FCA38035C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588400"/>
              </p:ext>
            </p:extLst>
          </p:nvPr>
        </p:nvGraphicFramePr>
        <p:xfrm>
          <a:off x="377793" y="1713963"/>
          <a:ext cx="6200559" cy="476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 6">
            <a:extLst>
              <a:ext uri="{FF2B5EF4-FFF2-40B4-BE49-F238E27FC236}">
                <a16:creationId xmlns:a16="http://schemas.microsoft.com/office/drawing/2014/main" id="{97352642-4A3D-400E-AA0F-E962028F9E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435770"/>
              </p:ext>
            </p:extLst>
          </p:nvPr>
        </p:nvGraphicFramePr>
        <p:xfrm>
          <a:off x="5341399" y="1625187"/>
          <a:ext cx="6605973" cy="494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290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5245</TotalTime>
  <Words>647</Words>
  <Application>Microsoft Office PowerPoint</Application>
  <PresentationFormat>Geniş ekran</PresentationFormat>
  <Paragraphs>42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Teması</vt:lpstr>
      <vt:lpstr>THE RELATIONSHIP BETWEEN HBA1C LEVEL AND CORONARY ARTERY DISEASE SEVERITY IN PATIENTS UNDERGOING CORONARY ANGIOGRAPHY </vt:lpstr>
      <vt:lpstr>What is coronary artery disease?</vt:lpstr>
      <vt:lpstr>What is HbA1c?</vt:lpstr>
      <vt:lpstr>PowerPoint Sunusu</vt:lpstr>
      <vt:lpstr>What is our goal in this study?</vt:lpstr>
      <vt:lpstr>Material/Method</vt:lpstr>
      <vt:lpstr>Results</vt:lpstr>
      <vt:lpstr>PowerPoint Sunusu</vt:lpstr>
      <vt:lpstr>PowerPoint Sunusu</vt:lpstr>
      <vt:lpstr>PowerPoint Sunusu</vt:lpstr>
      <vt:lpstr>Conclusion</vt:lpstr>
      <vt:lpstr>References</vt:lpstr>
      <vt:lpstr>Thank you for listening..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Yunus Aydogan</dc:creator>
  <cp:lastModifiedBy>Lenovo</cp:lastModifiedBy>
  <cp:revision>1313</cp:revision>
  <dcterms:created xsi:type="dcterms:W3CDTF">2015-07-21T07:54:41Z</dcterms:created>
  <dcterms:modified xsi:type="dcterms:W3CDTF">2021-06-02T07:45:05Z</dcterms:modified>
</cp:coreProperties>
</file>